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3B0D3-DE96-42BF-B7B1-252071FA1347}" v="1707" dt="2025-05-30T19:21:40.348"/>
    <p1510:client id="{752D47D4-B034-49A3-AD8E-20841ABB4475}" v="626" dt="2025-05-30T13:34:24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13347 4165 16383 0 0,'0'5'0'0'0,"0"6"0"0"0,0 8 0 0 0,0 4 0 0 0,0 4 0 0 0,0 3 0 0 0,0 0 0 0 0,0 1 0 0 0,0 0 0 0 0,0 0 0 0 0,0 0 0 0 0,0-1 0 0 0,0 0 0 0 0,0 0 0 0 0,0 0 0 0 0,0 0 0 0 0,0 0 0 0 0,0-1 0 0 0,0 1 0 0 0,0-5 0 0 0,0-2 0 0 0,0 0 0 0 0,0 2 0 0 0,0 1 0 0 0,0 2 0 0 0,0 0 0 0 0,0 2 0 0 0,0-1 0 0 0,0 1 0 0 0,0 0 0 0 0,0 1 0 0 0,0-1 0 0 0,0-6 0 0 0,0 0 0 0 0,0-1 0 0 0,0 2 0 0 0,0 1 0 0 0,0 1 0 0 0,0 2 0 0 0,0-5 0 0 0,0-1 0 0 0,0 1 0 0 0,0 1 0 0 0,0 1 0 0 0,0 2 0 0 0,0 1 0 0 0,0 0 0 0 0,0 1 0 0 0,0 0 0 0 0,0 0 0 0 0,0 0 0 0 0,0 0 0 0 0,0 0 0 0 0,0 0 0 0 0,0 0 0 0 0,0 0 0 0 0,0 0 0 0 0,0-6 0 0 0,0-1 0 0 0,0 1 0 0 0,0 0 0 0 0,0 2 0 0 0,0 2 0 0 0,0 1 0 0 0,0 0 0 0 0,0 1 0 0 0,0 0 0 0 0,0 0 0 0 0,0 0 0 0 0,0 0 0 0 0,0 0 0 0 0,0 0 0 0 0,0 0 0 0 0,0 0 0 0 0,0-1 0 0 0,0 1 0 0 0,0 0 0 0 0,0 0 0 0 0,0 0 0 0 0,0-1 0 0 0,0 1 0 0 0,0 0 0 0 0,0 0 0 0 0,0 0 0 0 0,0-1 0 0 0,0 1 0 0 0,0 0 0 0 0,0 0 0 0 0,0 0 0 0 0,0 0 0 0 0,0-1 0 0 0,0 1 0 0 0,0 0 0 0 0,0 0 0 0 0,0 0 0 0 0,0-1 0 0 0,0 1 0 0 0,0 0 0 0 0,0 0 0 0 0,0 0 0 0 0,0-1 0 0 0,0 1 0 0 0,0 0 0 0 0,0 0 0 0 0,0 0 0 0 0,0 0 0 0 0,0-1 0 0 0,0 1 0 0 0,0 0 0 0 0,0 0 0 0 0,0 0 0 0 0,0-1 0 0 0,0 1 0 0 0,0 0 0 0 0,0-5 0 0 0,0-2 0 0 0,0 0 0 0 0,0 2 0 0 0,0 1 0 0 0,0 1 0 0 0,0 2 0 0 0,0 0 0 0 0,0 1 0 0 0,0 0 0 0 0,0 0 0 0 0,0 0 0 0 0,0 0 0 0 0,0 0 0 0 0,0 0 0 0 0,0 0 0 0 0,0 0 0 0 0,0 0 0 0 0,0 0 0 0 0,0-1 0 0 0,0 1 0 0 0,0 0 0 0 0,0 0 0 0 0,0 0 0 0 0,0 0 0 0 0,0-1 0 0 0,0 1 0 0 0,0 0 0 0 0,0 0 0 0 0,0 0 0 0 0,0-1 0 0 0,0 1 0 0 0,0 0 0 0 0,0 0 0 0 0,0 5 0 0 0,0 1 0 0 0,0 0 0 0 0,0-1 0 0 0,0-1 0 0 0,0-2 0 0 0,0-1 0 0 0,0-1 0 0 0,0 5 0 0 0,0 2 0 0 0,0-1 0 0 0,0-2 0 0 0,0 0 0 0 0,0-2 0 0 0,0-7 0 0 0,0-1 0 0 0,0-1 0 0 0,0 2 0 0 0,0 1 0 0 0,0 1 0 0 0,0 1 0 0 0,0 1 0 0 0,0 6 0 0 0,0 2 0 0 0,0-1 0 0 0,0 0 0 0 0,0-3 0 0 0,0 0 0 0 0,0-2 0 0 0,0-1 0 0 0,0 0 0 0 0,0 0 0 0 0,0-1 0 0 0,0 6 0 0 0,0 1 0 0 0,0 0 0 0 0,0-1 0 0 0,0-2 0 0 0,0-1 0 0 0,0-1 0 0 0,0 0 0 0 0,0-1 0 0 0,0-1 0 0 0,0 1 0 0 0,0-1 0 0 0,0 1 0 0 0,0 0 0 0 0,0-1 0 0 0,0 6 0 0 0,0 2 0 0 0,0-1 0 0 0,0-1 0 0 0,0-2 0 0 0,0 5 0 0 0,0-1 0 0 0,0 0 0 0 0,0-2 0 0 0,0-2 0 0 0,0-1 0 0 0,0-1 0 0 0,0-1 0 0 0,0 0 0 0 0,0-1 0 0 0,0 1 0 0 0,0-1 0 0 0,0 1 0 0 0,0-6 0 0 0,0 4 0 0 0,0 2 0 0 0,0 1 0 0 0,0 1 0 0 0,0-1 0 0 0,0 0 0 0 0,0-1 0 0 0,0 1 0 0 0,0-1 0 0 0,0 5 0 0 0,0 1 0 0 0,0 1 0 0 0,0-3 0 0 0,0 0 0 0 0,0-2 0 0 0,0-1 0 0 0,0-1 0 0 0,0 0 0 0 0,0 0 0 0 0,0-1 0 0 0,0 1 0 0 0,0-1 0 0 0,0 1 0 0 0,0 0 0 0 0,0 4 0 0 0,0 3 0 0 0,0-1 0 0 0,0-1 0 0 0,0-1 0 0 0,0-2 0 0 0,0-1 0 0 0,0-1 0 0 0,0 5 0 0 0,0 1 0 0 0,0 5 0 0 0,0 1 0 0 0,0-2 0 0 0,0-3 0 0 0,0-3 0 0 0,0-1 0 0 0,0-2 0 0 0,0-1 0 0 0,0 5 0 0 0,0 1 0 0 0,0-1 0 0 0,0 0 0 0 0,0-2 0 0 0,0-1 0 0 0,0-1 0 0 0,0-1 0 0 0,0 0 0 0 0,0 5 0 0 0,0 1 0 0 0,0 5 0 0 0,0 1 0 0 0,0-3 0 0 0,0-2 0 0 0,0-2 0 0 0,0-2 0 0 0,0-2 0 0 0,0-1 0 0 0,0 4 0 0 0,0 3 0 0 0,0-2 0 0 0,0 0 0 0 0,0-2 0 0 0,0-1 0 0 0,0-1 0 0 0,0-1 0 0 0,0 0 0 0 0,0-1 0 0 0,0 1 0 0 0,0 0 0 0 0,0-1 0 0 0,0 1 0 0 0,0 0 0 0 0,0-1 0 0 0,0 1 0 0 0,0 0 0 0 0,0 0 0 0 0,0 0 0 0 0,0-1 0 0 0,0 1 0 0 0,0 0 0 0 0,0 0 0 0 0,0 0 0 0 0,0-1 0 0 0,0 1 0 0 0,0 0 0 0 0,0 0 0 0 0,0 0 0 0 0,0 0 0 0 0,0-1 0 0 0,0 1 0 0 0,0 0 0 0 0,0 0 0 0 0,0 0 0 0 0,0-1 0 0 0,0 1 0 0 0,0 0 0 0 0,0 0 0 0 0,0 0 0 0 0,0-1 0 0 0,0 1 0 0 0,0 0 0 0 0,0 0 0 0 0,0 0 0 0 0,0 0 0 0 0,0-1 0 0 0,0 1 0 0 0,0 0 0 0 0,0 0 0 0 0,0 0 0 0 0,0-1 0 0 0,0 1 0 0 0,0 0 0 0 0,0 0 0 0 0,0 0 0 0 0,0-1 0 0 0,0 1 0 0 0,0 0 0 0 0,0 0 0 0 0,0 0 0 0 0,0 0 0 0 0,0-1 0 0 0,0 1 0 0 0,0 0 0 0 0,0 0 0 0 0,0 0 0 0 0,0-1 0 0 0,0 1 0 0 0,0 0 0 0 0,0 0 0 0 0,0 0 0 0 0,0-1 0 0 0,0 1 0 0 0,0 0 0 0 0,0 0 0 0 0,0 0 0 0 0,0 0 0 0 0,0-1 0 0 0,0 1 0 0 0,0 0 0 0 0,0 0 0 0 0,0 0 0 0 0,0-6 0 0 0,0-1 0 0 0,0 1 0 0 0,0 0 0 0 0,0 3 0 0 0,0 0 0 0 0,0 2 0 0 0,0 0 0 0 0,0 1 0 0 0,0 0 0 0 0,0 0 0 0 0,0 0 0 0 0,0 0 0 0 0,0 0 0 0 0,0 0 0 0 0,0 0 0 0 0,0 0 0 0 0,0-1 0 0 0,0 1 0 0 0,0 0 0 0 0,0 0 0 0 0,0 0 0 0 0,0-1 0 0 0,0 1 0 0 0,0 0 0 0 0,0 0 0 0 0,0 0 0 0 0,0-1 0 0 0,0 1 0 0 0,0 0 0 0 0,0 0 0 0 0,0 0 0 0 0,0 0 0 0 0,0-1 0 0 0,0 1 0 0 0,0 0 0 0 0,0 0 0 0 0,0 0 0 0 0,0-1 0 0 0,0 1 0 0 0,0 0 0 0 0,0 0 0 0 0,0 0 0 0 0,0-1 0 0 0,0 1 0 0 0,0 0 0 0 0,0 0 0 0 0,0 0 0 0 0,0-6 0 0 0,0 0 0 0 0,0-1 0 0 0,0 2 0 0 0,0 1 0 0 0,0 1 0 0 0,0 2 0 0 0,0 0 0 0 0,0 1 0 0 0,0 0 0 0 0,0 0 0 0 0,0 0 0 0 0,0 0 0 0 0,0 0 0 0 0,0 0 0 0 0,0 0 0 0 0,0 0 0 0 0,0 0 0 0 0,0-1 0 0 0,0 1 0 0 0,0 0 0 0 0,0 0 0 0 0,0 0 0 0 0,0-1 0 0 0,0 1 0 0 0,0 0 0 0 0,0 0 0 0 0,0 0 0 0 0,0-1 0 0 0,0 1 0 0 0,0 0 0 0 0,0 0 0 0 0,0 0 0 0 0,0 0 0 0 0,0-1 0 0 0,0 1 0 0 0,0 0 0 0 0,0-5 0 0 0,0-2 0 0 0,0 0 0 0 0,0 2 0 0 0,0 1 0 0 0,0 1 0 0 0,0 2 0 0 0,0 0 0 0 0,0 1 0 0 0,0 0 0 0 0,0 0 0 0 0,0 0 0 0 0,0 0 0 0 0,0 0 0 0 0,0 0 0 0 0,0 0 0 0 0,0 0 0 0 0,0 0 0 0 0,0 0 0 0 0,0-1 0 0 0,0 1 0 0 0,0 0 0 0 0,0 0 0 0 0,0 0 0 0 0,0-1 0 0 0,0 1 0 0 0,0 0 0 0 0,0 0 0 0 0,0 0 0 0 0,0 0 0 0 0,0-1 0 0 0,0 1 0 0 0,0 0 0 0 0,0 0 0 0 0,0 0 0 0 0,0-1 0 0 0,0 1 0 0 0,0 0 0 0 0,0 0 0 0 0,0 0 0 0 0,0-1 0 0 0,0-4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30T18:35:24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13347 4165 16383 0 0,'0'5'0'0'0,"0"6"0"0"0,0 8 0 0 0,0 4 0 0 0,0 4 0 0 0,0 3 0 0 0,0 0 0 0 0,0 1 0 0 0,0 0 0 0 0,0 0 0 0 0,0 0 0 0 0,0-1 0 0 0,0 0 0 0 0,0 0 0 0 0,0 0 0 0 0,0 0 0 0 0,0 0 0 0 0,0-1 0 0 0,0 1 0 0 0,0-5 0 0 0,0-2 0 0 0,0 0 0 0 0,0 2 0 0 0,0 1 0 0 0,0 2 0 0 0,0 0 0 0 0,0 2 0 0 0,0-1 0 0 0,0 1 0 0 0,0 0 0 0 0,0 1 0 0 0,0-1 0 0 0,0-6 0 0 0,0 0 0 0 0,0-1 0 0 0,0 2 0 0 0,0 1 0 0 0,0 1 0 0 0,0 2 0 0 0,0-5 0 0 0,0-1 0 0 0,0 1 0 0 0,0 1 0 0 0,0 1 0 0 0,0 2 0 0 0,0 1 0 0 0,0 0 0 0 0,0 1 0 0 0,0 0 0 0 0,0 0 0 0 0,0 0 0 0 0,0 0 0 0 0,0 0 0 0 0,0 0 0 0 0,0 0 0 0 0,0 0 0 0 0,0 0 0 0 0,0-6 0 0 0,0-1 0 0 0,0 1 0 0 0,0 0 0 0 0,0 2 0 0 0,0 2 0 0 0,0 1 0 0 0,0 0 0 0 0,0 1 0 0 0,0 0 0 0 0,0 0 0 0 0,0 0 0 0 0,0 0 0 0 0,0 0 0 0 0,0 0 0 0 0,0 0 0 0 0,0 0 0 0 0,0-1 0 0 0,0 1 0 0 0,0 0 0 0 0,0 0 0 0 0,0 0 0 0 0,0-1 0 0 0,0 1 0 0 0,0 0 0 0 0,0 0 0 0 0,0 0 0 0 0,0-1 0 0 0,0 1 0 0 0,0 0 0 0 0,0 0 0 0 0,0 0 0 0 0,0 0 0 0 0,0-1 0 0 0,0 1 0 0 0,0 0 0 0 0,0 0 0 0 0,0 0 0 0 0,0-1 0 0 0,0 1 0 0 0,0 0 0 0 0,0 0 0 0 0,0 0 0 0 0,0-1 0 0 0,0 1 0 0 0,0 0 0 0 0,0 0 0 0 0,0 0 0 0 0,0 0 0 0 0,0-1 0 0 0,0 1 0 0 0,0 0 0 0 0,0 0 0 0 0,0 0 0 0 0,0-1 0 0 0,0 1 0 0 0,0 0 0 0 0,0-5 0 0 0,0-2 0 0 0,0 0 0 0 0,0 2 0 0 0,0 1 0 0 0,0 1 0 0 0,0 2 0 0 0,0 0 0 0 0,0 1 0 0 0,0 0 0 0 0,0 0 0 0 0,0 0 0 0 0,0 0 0 0 0,0 0 0 0 0,0 0 0 0 0,0 0 0 0 0,0 0 0 0 0,0 0 0 0 0,0 0 0 0 0,0-1 0 0 0,0 1 0 0 0,0 0 0 0 0,0 0 0 0 0,0 0 0 0 0,0 0 0 0 0,0-1 0 0 0,0 1 0 0 0,0 0 0 0 0,0 0 0 0 0,0 0 0 0 0,0-1 0 0 0,0 1 0 0 0,0 0 0 0 0,0 0 0 0 0,0 5 0 0 0,0 1 0 0 0,0 0 0 0 0,0-1 0 0 0,0-1 0 0 0,0-2 0 0 0,0-1 0 0 0,0-1 0 0 0,0 5 0 0 0,0 2 0 0 0,0-1 0 0 0,0-2 0 0 0,0 0 0 0 0,0-2 0 0 0,0-7 0 0 0,0-1 0 0 0,0-1 0 0 0,0 2 0 0 0,0 1 0 0 0,0 1 0 0 0,0 1 0 0 0,0 1 0 0 0,0 6 0 0 0,0 2 0 0 0,0-1 0 0 0,0 0 0 0 0,0-3 0 0 0,0 0 0 0 0,0-2 0 0 0,0-1 0 0 0,0 0 0 0 0,0 0 0 0 0,0-1 0 0 0,0 6 0 0 0,0 1 0 0 0,0 0 0 0 0,0-1 0 0 0,0-2 0 0 0,0-1 0 0 0,0-1 0 0 0,0 0 0 0 0,0-1 0 0 0,0-1 0 0 0,0 1 0 0 0,0-1 0 0 0,0 1 0 0 0,0 0 0 0 0,0-1 0 0 0,0 6 0 0 0,0 2 0 0 0,0-1 0 0 0,0-1 0 0 0,0-2 0 0 0,0 5 0 0 0,0-1 0 0 0,0 0 0 0 0,0-2 0 0 0,0-2 0 0 0,0-1 0 0 0,0-1 0 0 0,0-1 0 0 0,0 0 0 0 0,0-1 0 0 0,0 1 0 0 0,0-1 0 0 0,0 1 0 0 0,0-6 0 0 0,0 4 0 0 0,0 2 0 0 0,0 1 0 0 0,0 1 0 0 0,0-1 0 0 0,0 0 0 0 0,0-1 0 0 0,0 1 0 0 0,0-1 0 0 0,0 5 0 0 0,0 1 0 0 0,0 1 0 0 0,0-3 0 0 0,0 0 0 0 0,0-2 0 0 0,0-1 0 0 0,0-1 0 0 0,0 0 0 0 0,0 0 0 0 0,0-1 0 0 0,0 1 0 0 0,0-1 0 0 0,0 1 0 0 0,0 0 0 0 0,0 4 0 0 0,0 3 0 0 0,0-1 0 0 0,0-1 0 0 0,0-1 0 0 0,0-2 0 0 0,0-1 0 0 0,0-1 0 0 0,0 5 0 0 0,0 1 0 0 0,0 5 0 0 0,0 1 0 0 0,0-2 0 0 0,0-3 0 0 0,0-3 0 0 0,0-1 0 0 0,0-2 0 0 0,0-1 0 0 0,0 5 0 0 0,0 1 0 0 0,0-1 0 0 0,0 0 0 0 0,0-2 0 0 0,0-1 0 0 0,0-1 0 0 0,0-1 0 0 0,0 0 0 0 0,0 5 0 0 0,0 1 0 0 0,0 5 0 0 0,0 1 0 0 0,0-3 0 0 0,0-2 0 0 0,0-2 0 0 0,0-2 0 0 0,0-2 0 0 0,0-1 0 0 0,0 4 0 0 0,0 3 0 0 0,0-2 0 0 0,0 0 0 0 0,0-2 0 0 0,0-1 0 0 0,0-1 0 0 0,0-1 0 0 0,0 0 0 0 0,0-1 0 0 0,0 1 0 0 0,0 0 0 0 0,0-1 0 0 0,0 1 0 0 0,0 0 0 0 0,0-1 0 0 0,0 1 0 0 0,0 0 0 0 0,0 0 0 0 0,0 0 0 0 0,0-1 0 0 0,0 1 0 0 0,0 0 0 0 0,0 0 0 0 0,0 0 0 0 0,0-1 0 0 0,0 1 0 0 0,0 0 0 0 0,0 0 0 0 0,0 0 0 0 0,0 0 0 0 0,0-1 0 0 0,0 1 0 0 0,0 0 0 0 0,0 0 0 0 0,0 0 0 0 0,0-1 0 0 0,0 1 0 0 0,0 0 0 0 0,0 0 0 0 0,0 0 0 0 0,0-1 0 0 0,0 1 0 0 0,0 0 0 0 0,0 0 0 0 0,0 0 0 0 0,0 0 0 0 0,0-1 0 0 0,0 1 0 0 0,0 0 0 0 0,0 0 0 0 0,0 0 0 0 0,0-1 0 0 0,0 1 0 0 0,0 0 0 0 0,0 0 0 0 0,0 0 0 0 0,0-1 0 0 0,0 1 0 0 0,0 0 0 0 0,0 0 0 0 0,0 0 0 0 0,0 0 0 0 0,0-1 0 0 0,0 1 0 0 0,0 0 0 0 0,0 0 0 0 0,0 0 0 0 0,0-1 0 0 0,0 1 0 0 0,0 0 0 0 0,0 0 0 0 0,0 0 0 0 0,0-1 0 0 0,0 1 0 0 0,0 0 0 0 0,0 0 0 0 0,0 0 0 0 0,0 0 0 0 0,0-1 0 0 0,0 1 0 0 0,0 0 0 0 0,0 0 0 0 0,0 0 0 0 0,0-6 0 0 0,0-1 0 0 0,0 1 0 0 0,0 0 0 0 0,0 3 0 0 0,0 0 0 0 0,0 2 0 0 0,0 0 0 0 0,0 1 0 0 0,0 0 0 0 0,0 0 0 0 0,0 0 0 0 0,0 0 0 0 0,0 0 0 0 0,0 0 0 0 0,0 0 0 0 0,0 0 0 0 0,0-1 0 0 0,0 1 0 0 0,0 0 0 0 0,0 0 0 0 0,0 0 0 0 0,0-1 0 0 0,0 1 0 0 0,0 0 0 0 0,0 0 0 0 0,0 0 0 0 0,0-1 0 0 0,0 1 0 0 0,0 0 0 0 0,0 0 0 0 0,0 0 0 0 0,0 0 0 0 0,0-1 0 0 0,0 1 0 0 0,0 0 0 0 0,0 0 0 0 0,0 0 0 0 0,0-1 0 0 0,0 1 0 0 0,0 0 0 0 0,0 0 0 0 0,0 0 0 0 0,0-1 0 0 0,0 1 0 0 0,0 0 0 0 0,0 0 0 0 0,0 0 0 0 0,0-6 0 0 0,0 0 0 0 0,0-1 0 0 0,0 2 0 0 0,0 1 0 0 0,0 1 0 0 0,0 2 0 0 0,0 0 0 0 0,0 1 0 0 0,0 0 0 0 0,0 0 0 0 0,0 0 0 0 0,0 0 0 0 0,0 0 0 0 0,0 0 0 0 0,0 0 0 0 0,0 0 0 0 0,0 0 0 0 0,0-1 0 0 0,0 1 0 0 0,0 0 0 0 0,0 0 0 0 0,0 0 0 0 0,0-1 0 0 0,0 1 0 0 0,0 0 0 0 0,0 0 0 0 0,0 0 0 0 0,0-1 0 0 0,0 1 0 0 0,0 0 0 0 0,0 0 0 0 0,0 0 0 0 0,0 0 0 0 0,0-1 0 0 0,0 1 0 0 0,0 0 0 0 0,0-5 0 0 0,0-2 0 0 0,0 0 0 0 0,0 2 0 0 0,0 1 0 0 0,0 1 0 0 0,0 2 0 0 0,0 0 0 0 0,0 1 0 0 0,0 0 0 0 0,0 0 0 0 0,0 0 0 0 0,0 0 0 0 0,0 0 0 0 0,0 0 0 0 0,0 0 0 0 0,0 0 0 0 0,0 0 0 0 0,0 0 0 0 0,0-1 0 0 0,0 1 0 0 0,0 0 0 0 0,0 0 0 0 0,0 0 0 0 0,0-1 0 0 0,0 1 0 0 0,0 0 0 0 0,0 0 0 0 0,0 0 0 0 0,0 0 0 0 0,0-1 0 0 0,0 1 0 0 0,0 0 0 0 0,0 0 0 0 0,0 0 0 0 0,0-1 0 0 0,0 1 0 0 0,0 0 0 0 0,0 0 0 0 0,0 0 0 0 0,0-1 0 0 0,0-4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3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67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68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91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05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06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26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2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6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3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6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1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0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22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9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customXml" Target="../ink/ink2.xm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b="1">
                <a:latin typeface="Aptos Display"/>
                <a:ea typeface="+mj-lt"/>
                <a:cs typeface="+mj-lt"/>
              </a:rPr>
              <a:t>Informe Ejecutivo de Incidente de Seguridad</a:t>
            </a:r>
            <a:r>
              <a:rPr lang="es-ES">
                <a:latin typeface="DaunPenh"/>
                <a:ea typeface="+mj-lt"/>
                <a:cs typeface="+mj-lt"/>
              </a:rPr>
              <a:t> </a:t>
            </a:r>
            <a:endParaRPr lang="es-ES">
              <a:latin typeface="DaunPenh"/>
              <a:cs typeface="DaunPenh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>
                <a:ea typeface="+mn-lt"/>
                <a:cs typeface="+mn-lt"/>
              </a:rPr>
              <a:t> </a:t>
            </a:r>
            <a:r>
              <a:rPr lang="es-ES" u="sng">
                <a:ea typeface="+mn-lt"/>
                <a:cs typeface="+mn-lt"/>
              </a:rPr>
              <a:t>Proyecto Final 4Geeks</a:t>
            </a:r>
            <a:endParaRPr lang="es-ES" u="sng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550182-1963-3AAA-3455-B0E8603A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177" y="495565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FCF5-C5DF-690D-BBD6-73034A9F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4217" y="-4313"/>
            <a:ext cx="10018713" cy="1752599"/>
          </a:xfrm>
        </p:spPr>
        <p:txBody>
          <a:bodyPr/>
          <a:lstStyle/>
          <a:p>
            <a:r>
              <a:rPr lang="es-ES" i="1" dirty="0"/>
              <a:t>Herramientas y entorno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194E24-5C3A-3FCA-D500-97A6F3AFCABB}"/>
              </a:ext>
            </a:extLst>
          </p:cNvPr>
          <p:cNvSpPr txBox="1"/>
          <p:nvPr/>
        </p:nvSpPr>
        <p:spPr>
          <a:xfrm>
            <a:off x="1505370" y="1413384"/>
            <a:ext cx="308855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i="1" dirty="0" err="1"/>
              <a:t>Pentesting</a:t>
            </a:r>
            <a:r>
              <a:rPr lang="es-ES" sz="2400" b="1" i="1" dirty="0"/>
              <a:t> y análisis</a:t>
            </a:r>
          </a:p>
          <a:p>
            <a:pPr marL="285750" indent="-285750">
              <a:buFont typeface="Arial"/>
              <a:buChar char="•"/>
            </a:pPr>
            <a:r>
              <a:rPr lang="es-ES" sz="2400" i="1" dirty="0" err="1">
                <a:ea typeface="+mn-lt"/>
                <a:cs typeface="+mn-lt"/>
              </a:rPr>
              <a:t>Nmap</a:t>
            </a:r>
            <a:endParaRPr lang="es-ES" sz="2400" i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sz="2400" i="1" dirty="0">
                <a:ea typeface="+mn-lt"/>
                <a:cs typeface="+mn-lt"/>
              </a:rPr>
              <a:t> Hydra</a:t>
            </a:r>
          </a:p>
          <a:p>
            <a:pPr marL="285750" indent="-285750">
              <a:buFont typeface="Arial"/>
              <a:buChar char="•"/>
            </a:pPr>
            <a:r>
              <a:rPr lang="es-ES" sz="2400" i="1" dirty="0">
                <a:ea typeface="+mn-lt"/>
                <a:cs typeface="+mn-lt"/>
              </a:rPr>
              <a:t> </a:t>
            </a:r>
            <a:r>
              <a:rPr lang="es-ES" sz="2400" i="1" dirty="0" err="1">
                <a:ea typeface="+mn-lt"/>
                <a:cs typeface="+mn-lt"/>
              </a:rPr>
              <a:t>WPScan</a:t>
            </a:r>
            <a:endParaRPr lang="es-ES" sz="2400" i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sz="2400" i="1" dirty="0">
                <a:ea typeface="+mn-lt"/>
                <a:cs typeface="+mn-lt"/>
              </a:rPr>
              <a:t> </a:t>
            </a:r>
            <a:r>
              <a:rPr lang="es-ES" sz="2400" i="1" dirty="0" err="1">
                <a:ea typeface="+mn-lt"/>
                <a:cs typeface="+mn-lt"/>
              </a:rPr>
              <a:t>chkrootkit</a:t>
            </a:r>
            <a:r>
              <a:rPr lang="es-ES" sz="2400" i="1" dirty="0"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s-ES" sz="2400" i="1" dirty="0">
                <a:ea typeface="+mn-lt"/>
                <a:cs typeface="+mn-lt"/>
              </a:rPr>
              <a:t> </a:t>
            </a:r>
            <a:r>
              <a:rPr lang="es-ES" sz="2400" i="1" dirty="0" err="1">
                <a:ea typeface="+mn-lt"/>
                <a:cs typeface="+mn-lt"/>
              </a:rPr>
              <a:t>rkhunter</a:t>
            </a:r>
            <a:r>
              <a:rPr lang="es-ES" sz="2400" i="1" dirty="0"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s-ES" sz="2400" i="1" dirty="0">
                <a:ea typeface="+mn-lt"/>
                <a:cs typeface="+mn-lt"/>
              </a:rPr>
              <a:t>Firefox </a:t>
            </a:r>
            <a:endParaRPr lang="es-ES" sz="2400" i="1"/>
          </a:p>
          <a:p>
            <a:pPr marL="285750" indent="-285750">
              <a:buFont typeface="Arial"/>
              <a:buChar char="•"/>
            </a:pPr>
            <a:r>
              <a:rPr lang="es-ES" sz="2400" i="1" dirty="0" err="1">
                <a:ea typeface="+mn-lt"/>
                <a:cs typeface="+mn-lt"/>
              </a:rPr>
              <a:t>Autopsy</a:t>
            </a:r>
            <a:r>
              <a:rPr lang="es-ES" sz="2400" i="1" dirty="0">
                <a:ea typeface="+mn-lt"/>
                <a:cs typeface="+mn-lt"/>
              </a:rPr>
              <a:t>  </a:t>
            </a:r>
          </a:p>
          <a:p>
            <a:pPr marL="285750" indent="-285750">
              <a:buFont typeface="Arial"/>
              <a:buChar char="•"/>
            </a:pPr>
            <a:r>
              <a:rPr lang="es-ES" sz="2400" i="1" dirty="0" err="1">
                <a:ea typeface="+mn-lt"/>
                <a:cs typeface="+mn-lt"/>
              </a:rPr>
              <a:t>Bash</a:t>
            </a:r>
            <a:r>
              <a:rPr lang="es-ES" sz="2400" i="1" dirty="0"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s-ES" sz="2400" i="1" dirty="0" err="1">
                <a:ea typeface="+mn-lt"/>
                <a:cs typeface="+mn-lt"/>
              </a:rPr>
              <a:t>Wazuh</a:t>
            </a:r>
            <a:endParaRPr lang="es-ES" sz="2400" i="1" dirty="0">
              <a:ea typeface="+mn-lt"/>
              <a:cs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9E065EE-93A0-0E2F-5D40-1938A15D7B00}"/>
                  </a:ext>
                </a:extLst>
              </p14:cNvPr>
              <p14:cNvContentPartPr/>
              <p14:nvPr/>
            </p14:nvContentPartPr>
            <p14:xfrm>
              <a:off x="4427487" y="1601810"/>
              <a:ext cx="13415" cy="525768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9E065EE-93A0-0E2F-5D40-1938A15D7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6737" y="1584172"/>
                <a:ext cx="1341500" cy="5293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63171943-FC0D-A2BE-8964-03CA7B6D6978}"/>
                  </a:ext>
                </a:extLst>
              </p14:cNvPr>
              <p14:cNvContentPartPr/>
              <p14:nvPr/>
            </p14:nvContentPartPr>
            <p14:xfrm>
              <a:off x="7403599" y="1601809"/>
              <a:ext cx="13415" cy="525768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63171943-FC0D-A2BE-8964-03CA7B6D69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2849" y="1583809"/>
                <a:ext cx="1341500" cy="529331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E1535C50-8107-8A6D-2873-9A4691BEDEAD}"/>
              </a:ext>
            </a:extLst>
          </p:cNvPr>
          <p:cNvSpPr txBox="1"/>
          <p:nvPr/>
        </p:nvSpPr>
        <p:spPr>
          <a:xfrm>
            <a:off x="4629363" y="1543120"/>
            <a:ext cx="24689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i="1" dirty="0"/>
              <a:t>ENTORNO</a:t>
            </a:r>
          </a:p>
          <a:p>
            <a:r>
              <a:rPr lang="es-ES" b="1" i="1" dirty="0"/>
              <a:t>Kali </a:t>
            </a:r>
            <a:r>
              <a:rPr lang="es-ES" b="1" i="1" err="1"/>
              <a:t>linux</a:t>
            </a:r>
            <a:r>
              <a:rPr lang="es-ES" i="1" dirty="0"/>
              <a:t> como </a:t>
            </a:r>
            <a:r>
              <a:rPr lang="es-ES" i="1" err="1"/>
              <a:t>maquina</a:t>
            </a:r>
            <a:r>
              <a:rPr lang="es-ES" i="1" dirty="0"/>
              <a:t> de </a:t>
            </a:r>
            <a:r>
              <a:rPr lang="es-ES" i="1" err="1"/>
              <a:t>alanisis</a:t>
            </a:r>
            <a:endParaRPr lang="es-ES" i="1"/>
          </a:p>
          <a:p>
            <a:endParaRPr lang="es-ES" i="1" dirty="0"/>
          </a:p>
          <a:p>
            <a:r>
              <a:rPr lang="es-ES" b="1" i="1" dirty="0"/>
              <a:t>Maquina Debian</a:t>
            </a:r>
            <a:r>
              <a:rPr lang="es-ES" i="1" dirty="0"/>
              <a:t> proporcionada por 4geeks con la </a:t>
            </a:r>
            <a:r>
              <a:rPr lang="es-ES" i="1" err="1"/>
              <a:t>ip</a:t>
            </a:r>
            <a:r>
              <a:rPr lang="es-ES" i="1" dirty="0"/>
              <a:t> 192.168.152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CE931A9-050F-B77A-991D-03A26C3F68FD}"/>
              </a:ext>
            </a:extLst>
          </p:cNvPr>
          <p:cNvSpPr txBox="1"/>
          <p:nvPr/>
        </p:nvSpPr>
        <p:spPr>
          <a:xfrm>
            <a:off x="7797074" y="1603501"/>
            <a:ext cx="28044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i="1" dirty="0"/>
              <a:t>EXTRAS y Agradecimientos</a:t>
            </a:r>
          </a:p>
          <a:p>
            <a:r>
              <a:rPr lang="es-ES" dirty="0"/>
              <a:t>Chat gpt-4 </a:t>
            </a:r>
          </a:p>
          <a:p>
            <a:r>
              <a:rPr lang="es-ES" dirty="0" err="1"/>
              <a:t>Ruben</a:t>
            </a:r>
            <a:r>
              <a:rPr lang="es-ES" dirty="0"/>
              <a:t> Alonso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C66E3032-6B41-74D0-3101-350EA5F58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851" y="5378840"/>
            <a:ext cx="2492676" cy="1477454"/>
          </a:xfrm>
          <a:prstGeom prst="rect">
            <a:avLst/>
          </a:prstGeom>
        </p:spPr>
      </p:pic>
      <p:pic>
        <p:nvPicPr>
          <p:cNvPr id="16" name="Imagen 15" descr="Icono&#10;&#10;El contenido generado por IA puede ser incorrecto.">
            <a:extLst>
              <a:ext uri="{FF2B5EF4-FFF2-40B4-BE49-F238E27FC236}">
                <a16:creationId xmlns:a16="http://schemas.microsoft.com/office/drawing/2014/main" id="{89512C1D-F347-9CAF-71B7-67454021C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129" y="5102525"/>
            <a:ext cx="1915065" cy="16562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01F7142-9856-654F-3EE2-4ECC6EDFD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604" y="3697673"/>
            <a:ext cx="2084717" cy="209909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4F8CF5B-2553-9867-F1D9-EF56305D4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2415" y="2990490"/>
            <a:ext cx="3091133" cy="175403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F5BE04F-AAE4-931F-866E-ACAE79290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4396" y="3862298"/>
            <a:ext cx="1869058" cy="25695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34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F45F1A2-5AE2-FA6D-10CF-277DA3E59FCB}"/>
              </a:ext>
            </a:extLst>
          </p:cNvPr>
          <p:cNvSpPr txBox="1"/>
          <p:nvPr/>
        </p:nvSpPr>
        <p:spPr>
          <a:xfrm>
            <a:off x="2091168" y="406315"/>
            <a:ext cx="878768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ea typeface="+mn-lt"/>
                <a:cs typeface="+mn-lt"/>
              </a:rPr>
              <a:t>No se trata solo de arreglar lo que está roto, sino de construir algo más fuerte, más preparado, más consciente. Esta experiencia me impulsa a seguir creciendo como profesional y a continuar defendiendo lo que más importa: la información</a:t>
            </a:r>
            <a:endParaRPr lang="es-ES" sz="2400"/>
          </a:p>
          <a:p>
            <a:pPr algn="l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B63CE2-19A8-E072-2C33-D942134DEBF1}"/>
              </a:ext>
            </a:extLst>
          </p:cNvPr>
          <p:cNvSpPr txBox="1"/>
          <p:nvPr/>
        </p:nvSpPr>
        <p:spPr>
          <a:xfrm>
            <a:off x="3042557" y="2258786"/>
            <a:ext cx="687705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ea typeface="+mn-lt"/>
                <a:cs typeface="+mn-lt"/>
              </a:rPr>
              <a:t>Gracias a mi profesor, mentor y compañeros por el camino compartido, por su atención, sus aportes y por formar parte de este proceso de aprendizaje que me impulsa a seguir adelante con más compromiso y pasión.</a:t>
            </a:r>
            <a:endParaRPr lang="es-ES" sz="24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B37D08-D1C8-C4C4-0E43-CF5EB80D746E}"/>
              </a:ext>
            </a:extLst>
          </p:cNvPr>
          <p:cNvSpPr txBox="1"/>
          <p:nvPr/>
        </p:nvSpPr>
        <p:spPr>
          <a:xfrm>
            <a:off x="3282043" y="4204607"/>
            <a:ext cx="7075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i="1" dirty="0">
                <a:ea typeface="+mn-lt"/>
                <a:cs typeface="+mn-lt"/>
              </a:rPr>
              <a:t>Esto no es el final, es el comienzo de un camino que recién empieza...</a:t>
            </a:r>
            <a:endParaRPr lang="es-ES" i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0CA8D2-2FD7-B73D-FF10-65BE15A31F28}"/>
              </a:ext>
            </a:extLst>
          </p:cNvPr>
          <p:cNvSpPr txBox="1"/>
          <p:nvPr/>
        </p:nvSpPr>
        <p:spPr>
          <a:xfrm>
            <a:off x="6936920" y="5336721"/>
            <a:ext cx="4422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i="1" dirty="0"/>
              <a:t>GRACIAS POR SU ATENCION...</a:t>
            </a:r>
          </a:p>
        </p:txBody>
      </p:sp>
    </p:spTree>
    <p:extLst>
      <p:ext uri="{BB962C8B-B14F-4D97-AF65-F5344CB8AC3E}">
        <p14:creationId xmlns:p14="http://schemas.microsoft.com/office/powerpoint/2010/main" val="311221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30244CC1-044D-746E-89B2-7229DCB4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42" r="11189"/>
          <a:stretch>
            <a:fillRect/>
          </a:stretch>
        </p:blipFill>
        <p:spPr>
          <a:xfrm>
            <a:off x="6895770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8B23F3-9E2F-F99A-91FB-E81C648F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610" y="1714426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err="1">
                <a:latin typeface="Georgia"/>
              </a:rPr>
              <a:t>Presentado</a:t>
            </a:r>
            <a:r>
              <a:rPr lang="en-US" b="1">
                <a:latin typeface="Georgia"/>
              </a:rPr>
              <a:t> </a:t>
            </a:r>
            <a:r>
              <a:rPr lang="en-US" b="1" err="1">
                <a:latin typeface="Georgia"/>
              </a:rPr>
              <a:t>por</a:t>
            </a:r>
            <a:r>
              <a:rPr lang="en-US" b="1">
                <a:latin typeface="Georgia"/>
              </a:rPr>
              <a:t>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E01A59-9C27-B835-91B5-681171E22CB2}"/>
              </a:ext>
            </a:extLst>
          </p:cNvPr>
          <p:cNvSpPr txBox="1"/>
          <p:nvPr/>
        </p:nvSpPr>
        <p:spPr>
          <a:xfrm>
            <a:off x="1089782" y="2645228"/>
            <a:ext cx="5260680" cy="3124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b="1" dirty="0">
                <a:latin typeface="Georgia"/>
              </a:rPr>
              <a:t>Renato </a:t>
            </a:r>
            <a:r>
              <a:rPr lang="en-US" sz="2000" b="1" dirty="0" err="1">
                <a:latin typeface="Georgia"/>
              </a:rPr>
              <a:t>lizza</a:t>
            </a:r>
            <a:r>
              <a:rPr lang="en-US" b="1" dirty="0">
                <a:latin typeface="Georgia"/>
              </a:rPr>
              <a:t> (</a:t>
            </a:r>
            <a:r>
              <a:rPr lang="en-US" b="1" dirty="0" err="1">
                <a:latin typeface="Georgia"/>
              </a:rPr>
              <a:t>alias:lazzby</a:t>
            </a:r>
            <a:r>
              <a:rPr lang="en-US" b="1" dirty="0">
                <a:latin typeface="Georgia"/>
              </a:rPr>
              <a:t>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b="1" dirty="0" err="1">
                <a:latin typeface="Georgia"/>
              </a:rPr>
              <a:t>Analista</a:t>
            </a:r>
            <a:r>
              <a:rPr lang="en-US" b="1" dirty="0">
                <a:latin typeface="Georgia"/>
              </a:rPr>
              <a:t> </a:t>
            </a:r>
            <a:r>
              <a:rPr lang="en-US" b="1" dirty="0" err="1">
                <a:latin typeface="Georgia"/>
              </a:rPr>
              <a:t>en</a:t>
            </a:r>
            <a:r>
              <a:rPr lang="en-US" b="1" dirty="0">
                <a:latin typeface="Georgia"/>
              </a:rPr>
              <a:t> Ciberse</a:t>
            </a:r>
            <a:r>
              <a:rPr lang="en-US" sz="2000" b="1" dirty="0">
                <a:latin typeface="Georgia"/>
              </a:rPr>
              <a:t>guridad-4geeks Academy 📍 Valencia, España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b="1" dirty="0">
                <a:latin typeface="Georgia"/>
              </a:rPr>
              <a:t> </a:t>
            </a:r>
            <a:r>
              <a:rPr lang="en-US" sz="2000" b="1" dirty="0" err="1">
                <a:latin typeface="Georgia"/>
                <a:ea typeface="+mn-lt"/>
                <a:cs typeface="+mn-lt"/>
              </a:rPr>
              <a:t>Enfoque</a:t>
            </a:r>
            <a:r>
              <a:rPr lang="en-US" sz="2000" b="1" dirty="0">
                <a:latin typeface="Georgi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Georgia"/>
                <a:ea typeface="+mn-lt"/>
                <a:cs typeface="+mn-lt"/>
              </a:rPr>
              <a:t>en</a:t>
            </a:r>
            <a:r>
              <a:rPr lang="en-US" sz="2000" b="1" dirty="0">
                <a:latin typeface="Georgi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Georgia"/>
                <a:ea typeface="+mn-lt"/>
                <a:cs typeface="+mn-lt"/>
              </a:rPr>
              <a:t>Pentesting</a:t>
            </a:r>
            <a:r>
              <a:rPr lang="en-US" sz="2000" b="1" dirty="0">
                <a:latin typeface="Georgia"/>
                <a:ea typeface="+mn-lt"/>
                <a:cs typeface="+mn-lt"/>
              </a:rPr>
              <a:t> y </a:t>
            </a:r>
            <a:r>
              <a:rPr lang="en-US" sz="2000" b="1" dirty="0" err="1">
                <a:latin typeface="Georgia"/>
                <a:ea typeface="+mn-lt"/>
                <a:cs typeface="+mn-lt"/>
              </a:rPr>
              <a:t>Gestión</a:t>
            </a:r>
            <a:r>
              <a:rPr lang="en-US" sz="2000" b="1" dirty="0">
                <a:latin typeface="Georgia"/>
                <a:ea typeface="+mn-lt"/>
                <a:cs typeface="+mn-lt"/>
              </a:rPr>
              <a:t> de </a:t>
            </a:r>
            <a:r>
              <a:rPr lang="en-US" sz="2000" b="1" dirty="0" err="1">
                <a:latin typeface="Georgia"/>
                <a:ea typeface="+mn-lt"/>
                <a:cs typeface="+mn-lt"/>
              </a:rPr>
              <a:t>Incidentes</a:t>
            </a:r>
            <a:endParaRPr lang="en-US" sz="2000" b="1" dirty="0">
              <a:latin typeface="Georgia"/>
              <a:ea typeface="+mn-lt"/>
              <a:cs typeface="+mn-l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B1F8716-2BAF-C51C-0F0D-C8B8DC810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084" y="5764582"/>
            <a:ext cx="1132562" cy="10908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C958841-F6ED-38C0-E9D3-762E8AF9A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537" y="5031847"/>
            <a:ext cx="1530179" cy="14683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E7926F-4EFA-ECFC-76D8-6D079049EA8E}"/>
              </a:ext>
            </a:extLst>
          </p:cNvPr>
          <p:cNvSpPr txBox="1"/>
          <p:nvPr/>
        </p:nvSpPr>
        <p:spPr>
          <a:xfrm>
            <a:off x="3272013" y="6125946"/>
            <a:ext cx="2161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latin typeface="Georgia"/>
              </a:rPr>
              <a:t>@LAZZBY</a:t>
            </a:r>
          </a:p>
        </p:txBody>
      </p:sp>
    </p:spTree>
    <p:extLst>
      <p:ext uri="{BB962C8B-B14F-4D97-AF65-F5344CB8AC3E}">
        <p14:creationId xmlns:p14="http://schemas.microsoft.com/office/powerpoint/2010/main" val="284247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B382-CB35-A3A3-FD7E-513A4910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77800"/>
            <a:ext cx="10018713" cy="1752599"/>
          </a:xfrm>
        </p:spPr>
        <p:txBody>
          <a:bodyPr/>
          <a:lstStyle/>
          <a:p>
            <a:r>
              <a:rPr lang="es-ES" i="1"/>
              <a:t>Propuesta de Topología de Red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B9BB6804-7FB0-C4F1-C004-52754E4D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47" y="1557131"/>
            <a:ext cx="4295914" cy="42959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777809A-1873-A045-AA62-F68AF99D6438}"/>
              </a:ext>
            </a:extLst>
          </p:cNvPr>
          <p:cNvSpPr txBox="1"/>
          <p:nvPr/>
        </p:nvSpPr>
        <p:spPr>
          <a:xfrm>
            <a:off x="6757246" y="1999944"/>
            <a:ext cx="447002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b="1"/>
              <a:t>Zona DMZ (zona desmilitarizada):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 b="1"/>
              <a:t>Red Interna (Segura):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 b="1">
                <a:ea typeface="+mn-lt"/>
                <a:cs typeface="+mn-lt"/>
              </a:rPr>
              <a:t>Zona de Monitoreo – </a:t>
            </a:r>
            <a:r>
              <a:rPr lang="es-ES" b="1" err="1">
                <a:ea typeface="+mn-lt"/>
                <a:cs typeface="+mn-lt"/>
              </a:rPr>
              <a:t>Wazuh</a:t>
            </a:r>
            <a:r>
              <a:rPr lang="es-ES" b="1">
                <a:ea typeface="+mn-lt"/>
                <a:cs typeface="+mn-lt"/>
              </a:rPr>
              <a:t> (SIEM)</a:t>
            </a:r>
            <a:r>
              <a:rPr lang="es-ES">
                <a:ea typeface="+mn-lt"/>
                <a:cs typeface="+mn-lt"/>
              </a:rPr>
              <a:t>: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 b="1"/>
              <a:t>Implementación de la estrategia de </a:t>
            </a:r>
            <a:r>
              <a:rPr lang="es-ES" b="1" err="1"/>
              <a:t>Backup</a:t>
            </a:r>
            <a:r>
              <a:rPr lang="es-ES" b="1"/>
              <a:t> 3-2-1:</a:t>
            </a:r>
            <a:endParaRPr lang="es-ES"/>
          </a:p>
          <a:p>
            <a:r>
              <a:rPr lang="es-ES" b="1">
                <a:ea typeface="+mn-lt"/>
                <a:cs typeface="+mn-lt"/>
              </a:rPr>
              <a:t>3 copias</a:t>
            </a:r>
            <a:r>
              <a:rPr lang="es-ES">
                <a:ea typeface="+mn-lt"/>
                <a:cs typeface="+mn-lt"/>
              </a:rPr>
              <a:t> de los datos:</a:t>
            </a:r>
            <a:endParaRPr lang="es-ES"/>
          </a:p>
          <a:p>
            <a:pPr lvl="1"/>
            <a:r>
              <a:rPr lang="es-ES">
                <a:ea typeface="+mn-lt"/>
                <a:cs typeface="+mn-lt"/>
              </a:rPr>
              <a:t>Original en el servidor Debian,</a:t>
            </a:r>
            <a:endParaRPr lang="es-ES"/>
          </a:p>
          <a:p>
            <a:pPr lvl="1"/>
            <a:r>
              <a:rPr lang="es-ES">
                <a:ea typeface="+mn-lt"/>
                <a:cs typeface="+mn-lt"/>
              </a:rPr>
              <a:t>Copia en </a:t>
            </a:r>
            <a:r>
              <a:rPr lang="es-ES" b="1">
                <a:ea typeface="+mn-lt"/>
                <a:cs typeface="+mn-lt"/>
              </a:rPr>
              <a:t>BACKUP_LOCAL</a:t>
            </a:r>
            <a:r>
              <a:rPr lang="es-ES">
                <a:ea typeface="+mn-lt"/>
                <a:cs typeface="+mn-lt"/>
              </a:rPr>
              <a:t>,</a:t>
            </a:r>
            <a:endParaRPr lang="es-ES"/>
          </a:p>
          <a:p>
            <a:pPr lvl="1"/>
            <a:r>
              <a:rPr lang="es-ES">
                <a:ea typeface="+mn-lt"/>
                <a:cs typeface="+mn-lt"/>
              </a:rPr>
              <a:t>Copia remota en </a:t>
            </a:r>
            <a:r>
              <a:rPr lang="es-ES" b="1">
                <a:ea typeface="+mn-lt"/>
                <a:cs typeface="+mn-lt"/>
              </a:rPr>
              <a:t>BACKUP NUBE (BAC-CUE)</a:t>
            </a:r>
            <a:r>
              <a:rPr lang="es-ES">
                <a:ea typeface="+mn-lt"/>
                <a:cs typeface="+mn-lt"/>
              </a:rPr>
              <a:t>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799473A-BA05-B6FA-A0EA-F6D32DC45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17" y="4950239"/>
            <a:ext cx="1905000" cy="1905000"/>
          </a:xfrm>
          <a:prstGeom prst="rect">
            <a:avLst/>
          </a:prstGeom>
        </p:spPr>
      </p:pic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3F52C7FA-9A39-01D7-2925-9DBA372D9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236" y="-3594"/>
            <a:ext cx="2020019" cy="212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3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63AF-6283-F271-F1B2-0ADC8D8E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32409"/>
            <a:ext cx="10018713" cy="1752599"/>
          </a:xfrm>
        </p:spPr>
        <p:txBody>
          <a:bodyPr/>
          <a:lstStyle/>
          <a:p>
            <a:r>
              <a:rPr lang="es-ES" i="1"/>
              <a:t>INCIDENTE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DE96FE-1C83-B2F5-C6E2-B660E1E3C9E9}"/>
              </a:ext>
            </a:extLst>
          </p:cNvPr>
          <p:cNvSpPr txBox="1"/>
          <p:nvPr/>
        </p:nvSpPr>
        <p:spPr>
          <a:xfrm>
            <a:off x="5256317" y="1723160"/>
            <a:ext cx="52191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FECHA DEL INCIDENTE: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06EB15-D327-8E46-2180-59D27CD0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717" y="5447195"/>
            <a:ext cx="1408044" cy="1408044"/>
          </a:xfrm>
          <a:prstGeom prst="rect">
            <a:avLst/>
          </a:prstGeom>
        </p:spPr>
      </p:pic>
      <p:pic>
        <p:nvPicPr>
          <p:cNvPr id="6" name="Imagen 5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B48099FE-A909-D71F-CD12-7A4371D98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475" r="-174" b="-990"/>
          <a:stretch>
            <a:fillRect/>
          </a:stretch>
        </p:blipFill>
        <p:spPr>
          <a:xfrm>
            <a:off x="2153027" y="3195517"/>
            <a:ext cx="8978630" cy="7661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829EE06-0C69-5C2D-95BB-4B6F3749BE27}"/>
              </a:ext>
            </a:extLst>
          </p:cNvPr>
          <p:cNvSpPr txBox="1"/>
          <p:nvPr/>
        </p:nvSpPr>
        <p:spPr>
          <a:xfrm>
            <a:off x="1964792" y="4243959"/>
            <a:ext cx="36641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Se detectó un intento de conexión al servicio SSH utilizando el usuario </a:t>
            </a:r>
            <a:r>
              <a:rPr lang="es-ES" b="1" err="1">
                <a:ea typeface="+mn-lt"/>
                <a:cs typeface="+mn-lt"/>
              </a:rPr>
              <a:t>root</a:t>
            </a:r>
            <a:r>
              <a:rPr lang="es-ES">
                <a:ea typeface="+mn-lt"/>
                <a:cs typeface="+mn-lt"/>
              </a:rPr>
              <a:t> desde la IP </a:t>
            </a:r>
            <a:r>
              <a:rPr lang="es-ES">
                <a:latin typeface="Consolas"/>
              </a:rPr>
              <a:t>192.168.0.134</a:t>
            </a:r>
            <a:r>
              <a:rPr lang="es-ES">
                <a:ea typeface="+mn-lt"/>
                <a:cs typeface="+mn-lt"/>
              </a:rPr>
              <a:t>, a través del </a:t>
            </a:r>
            <a:r>
              <a:rPr lang="es-ES" b="1">
                <a:ea typeface="+mn-lt"/>
                <a:cs typeface="+mn-lt"/>
              </a:rPr>
              <a:t>puerto 45623</a:t>
            </a:r>
            <a:r>
              <a:rPr lang="es-ES">
                <a:ea typeface="+mn-lt"/>
                <a:cs typeface="+mn-lt"/>
              </a:rPr>
              <a:t>.</a:t>
            </a:r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3DA04A-216C-7F99-5D5B-07A0D20C01AA}"/>
              </a:ext>
            </a:extLst>
          </p:cNvPr>
          <p:cNvSpPr txBox="1"/>
          <p:nvPr/>
        </p:nvSpPr>
        <p:spPr>
          <a:xfrm>
            <a:off x="6501799" y="4245993"/>
            <a:ext cx="48617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Esta acción quedó registrada en los logs del archivo </a:t>
            </a:r>
            <a:r>
              <a:rPr lang="es-ES" err="1">
                <a:latin typeface="Consolas"/>
              </a:rPr>
              <a:t>system.journal</a:t>
            </a:r>
            <a:r>
              <a:rPr lang="es-ES">
                <a:ea typeface="+mn-lt"/>
                <a:cs typeface="+mn-lt"/>
              </a:rPr>
              <a:t>, lo cual evidencia un posible ataque de fuerza bruta o uso de credenciales comprometidas.</a:t>
            </a:r>
          </a:p>
        </p:txBody>
      </p: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847F1703-7AA5-D914-B126-57A396FA2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911" y="188703"/>
            <a:ext cx="2081123" cy="20236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EABAF95-124E-E8CC-7AAF-44256580A8C4}"/>
              </a:ext>
            </a:extLst>
          </p:cNvPr>
          <p:cNvSpPr txBox="1"/>
          <p:nvPr/>
        </p:nvSpPr>
        <p:spPr>
          <a:xfrm>
            <a:off x="2249522" y="2489420"/>
            <a:ext cx="94385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err="1"/>
              <a:t>Wp-config.php</a:t>
            </a:r>
            <a:r>
              <a:rPr lang="es-ES" sz="2000" dirty="0"/>
              <a:t> 2024-09-30 fue la fecha en la que </a:t>
            </a:r>
            <a:r>
              <a:rPr lang="es-ES" sz="2000" err="1"/>
              <a:t>ocurrio</a:t>
            </a:r>
            <a:r>
              <a:rPr lang="es-ES" sz="2000" dirty="0"/>
              <a:t> el incidente a las 17:56 </a:t>
            </a:r>
          </a:p>
        </p:txBody>
      </p:sp>
    </p:spTree>
    <p:extLst>
      <p:ext uri="{BB962C8B-B14F-4D97-AF65-F5344CB8AC3E}">
        <p14:creationId xmlns:p14="http://schemas.microsoft.com/office/powerpoint/2010/main" val="253312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652C-8470-30F6-73EC-C802370C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02" y="1104"/>
            <a:ext cx="10018713" cy="1752599"/>
          </a:xfrm>
        </p:spPr>
        <p:txBody>
          <a:bodyPr/>
          <a:lstStyle/>
          <a:p>
            <a:r>
              <a:rPr lang="es-ES" i="1">
                <a:ea typeface="+mj-lt"/>
                <a:cs typeface="+mj-lt"/>
              </a:rPr>
              <a:t>Resumen de </a:t>
            </a:r>
            <a:r>
              <a:rPr lang="es-ES" i="1" err="1">
                <a:ea typeface="+mj-lt"/>
                <a:cs typeface="+mj-lt"/>
              </a:rPr>
              <a:t>Pentesting</a:t>
            </a:r>
            <a:endParaRPr lang="es-ES" i="1" err="1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00651EF-989F-36D2-726B-A68E81F0A2FA}"/>
              </a:ext>
            </a:extLst>
          </p:cNvPr>
          <p:cNvSpPr txBox="1"/>
          <p:nvPr/>
        </p:nvSpPr>
        <p:spPr>
          <a:xfrm>
            <a:off x="1467703" y="1864901"/>
            <a:ext cx="997032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ea typeface="+mn-lt"/>
                <a:cs typeface="+mn-lt"/>
              </a:rPr>
              <a:t>🚨 </a:t>
            </a:r>
            <a:r>
              <a:rPr lang="es-ES" b="1" dirty="0">
                <a:ea typeface="+mn-lt"/>
                <a:cs typeface="+mn-lt"/>
              </a:rPr>
              <a:t>Acciones del atacante</a:t>
            </a:r>
            <a:endParaRPr lang="es-ES" dirty="0">
              <a:ea typeface="+mn-lt"/>
              <a:cs typeface="+mn-lt"/>
            </a:endParaRPr>
          </a:p>
          <a:p>
            <a:pPr algn="ctr"/>
            <a:endParaRPr lang="es-ES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Acceso por SSH</a:t>
            </a:r>
            <a:r>
              <a:rPr lang="es-ES" dirty="0">
                <a:ea typeface="+mn-lt"/>
                <a:cs typeface="+mn-lt"/>
              </a:rPr>
              <a:t> habilitado con usuario </a:t>
            </a:r>
            <a:r>
              <a:rPr lang="es-ES" dirty="0" err="1">
                <a:latin typeface="Consolas"/>
                <a:ea typeface="+mn-lt"/>
                <a:cs typeface="+mn-lt"/>
              </a:rPr>
              <a:t>root</a:t>
            </a:r>
            <a:r>
              <a:rPr lang="es-ES" dirty="0">
                <a:ea typeface="+mn-lt"/>
                <a:cs typeface="+mn-lt"/>
              </a:rPr>
              <a:t> (configuración insegura).</a:t>
            </a: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Explotación del servicio FTP</a:t>
            </a:r>
            <a:r>
              <a:rPr lang="es-ES" dirty="0">
                <a:ea typeface="+mn-lt"/>
                <a:cs typeface="+mn-lt"/>
              </a:rPr>
              <a:t> con acceso anónimo y escritura activada.</a:t>
            </a: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Manipulación del archivo </a:t>
            </a:r>
            <a:r>
              <a:rPr lang="es-ES" b="1" dirty="0" err="1">
                <a:ea typeface="+mn-lt"/>
                <a:cs typeface="+mn-lt"/>
              </a:rPr>
              <a:t>wp-config.php</a:t>
            </a:r>
            <a:r>
              <a:rPr lang="es-ES" dirty="0">
                <a:ea typeface="+mn-lt"/>
                <a:cs typeface="+mn-lt"/>
              </a:rPr>
              <a:t>, exponiendo credenciales en texto plano.</a:t>
            </a: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Acceso completo a WordPress</a:t>
            </a:r>
            <a:r>
              <a:rPr lang="es-ES" dirty="0">
                <a:ea typeface="+mn-lt"/>
                <a:cs typeface="+mn-lt"/>
              </a:rPr>
              <a:t> gracias a credenciales almacenadas en el navegador.</a:t>
            </a: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b="1" dirty="0">
                <a:ea typeface="+mn-lt"/>
                <a:cs typeface="+mn-lt"/>
              </a:rPr>
              <a:t>Escaneo y posible uso de </a:t>
            </a:r>
            <a:r>
              <a:rPr lang="es-ES" b="1" dirty="0" err="1">
                <a:ea typeface="+mn-lt"/>
                <a:cs typeface="+mn-lt"/>
              </a:rPr>
              <a:t>rootkits</a:t>
            </a:r>
            <a:r>
              <a:rPr lang="es-ES" dirty="0">
                <a:ea typeface="+mn-lt"/>
                <a:cs typeface="+mn-lt"/>
              </a:rPr>
              <a:t> para persistencia en la red.</a:t>
            </a:r>
            <a:endParaRPr lang="es-ES" dirty="0"/>
          </a:p>
          <a:p>
            <a:pPr algn="ctr"/>
            <a:endParaRPr lang="es-ES" b="1">
              <a:ea typeface="+mn-lt"/>
              <a:cs typeface="+mn-lt"/>
            </a:endParaRPr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BA51722C-F9E8-19B8-16C2-BAB22C75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968" r="-220" b="31909"/>
          <a:stretch>
            <a:fillRect/>
          </a:stretch>
        </p:blipFill>
        <p:spPr>
          <a:xfrm>
            <a:off x="3953201" y="5021449"/>
            <a:ext cx="4538152" cy="10942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DE7C0D-54EF-E9DE-55B3-E58757E2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413" y="5369891"/>
            <a:ext cx="1485348" cy="14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3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7262-C65B-E9FD-E4DE-1F20F955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4868" y="-212890"/>
            <a:ext cx="10018713" cy="1752599"/>
          </a:xfrm>
        </p:spPr>
        <p:txBody>
          <a:bodyPr/>
          <a:lstStyle/>
          <a:p>
            <a:r>
              <a:rPr lang="es-ES" i="1" dirty="0">
                <a:ea typeface="+mj-lt"/>
                <a:cs typeface="+mj-lt"/>
              </a:rPr>
              <a:t>Acciones Correctivas</a:t>
            </a:r>
            <a:endParaRPr lang="es-ES" i="1" dirty="0" err="1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D44CE7-0C3D-6CDD-D885-3953E2FC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978" y="5259456"/>
            <a:ext cx="1595783" cy="15957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CD024E-E499-11CD-C3D1-75CF03F7E5A6}"/>
              </a:ext>
            </a:extLst>
          </p:cNvPr>
          <p:cNvSpPr txBox="1"/>
          <p:nvPr/>
        </p:nvSpPr>
        <p:spPr>
          <a:xfrm>
            <a:off x="1472689" y="1199208"/>
            <a:ext cx="551897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+mn-lt"/>
                <a:cs typeface="+mn-lt"/>
              </a:rPr>
              <a:t>SSH Seguro: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🔒 Desactivado el </a:t>
            </a:r>
            <a:r>
              <a:rPr lang="es-ES" err="1">
                <a:ea typeface="+mn-lt"/>
                <a:cs typeface="+mn-lt"/>
              </a:rPr>
              <a:t>login</a:t>
            </a:r>
            <a:r>
              <a:rPr lang="es-ES">
                <a:ea typeface="+mn-lt"/>
                <a:cs typeface="+mn-lt"/>
              </a:rPr>
              <a:t> con </a:t>
            </a:r>
            <a:r>
              <a:rPr lang="es-ES" err="1">
                <a:ea typeface="+mn-lt"/>
                <a:cs typeface="+mn-lt"/>
              </a:rPr>
              <a:t>root</a:t>
            </a:r>
            <a:r>
              <a:rPr lang="es-ES">
                <a:ea typeface="+mn-lt"/>
                <a:cs typeface="+mn-lt"/>
              </a:rPr>
              <a:t>.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🔑 Activada autenticación por clave pública.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📌 Se limitó el puerto SSH y las </a:t>
            </a:r>
            <a:r>
              <a:rPr lang="es-ES" err="1">
                <a:ea typeface="+mn-lt"/>
                <a:cs typeface="+mn-lt"/>
              </a:rPr>
              <a:t>IPs</a:t>
            </a:r>
            <a:r>
              <a:rPr lang="es-ES">
                <a:ea typeface="+mn-lt"/>
                <a:cs typeface="+mn-lt"/>
              </a:rPr>
              <a:t> autorizadas.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B0BC46-F152-EAB8-891E-36922D82C536}"/>
              </a:ext>
            </a:extLst>
          </p:cNvPr>
          <p:cNvSpPr txBox="1"/>
          <p:nvPr/>
        </p:nvSpPr>
        <p:spPr>
          <a:xfrm>
            <a:off x="6875815" y="1061736"/>
            <a:ext cx="451402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+mn-lt"/>
                <a:cs typeface="+mn-lt"/>
              </a:rPr>
              <a:t>Fortalecimiento de MySQL: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🗝️ Contraseñas fuertes y únicas.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🔐 Limitado el acceso remoto.</a:t>
            </a: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🔍 Eliminados usuarios con privilegios excesivos</a:t>
            </a:r>
            <a:endParaRPr lang="es-ES"/>
          </a:p>
          <a:p>
            <a:pPr algn="l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0AD03-0BE1-75AA-9C3D-082E3F2440D8}"/>
              </a:ext>
            </a:extLst>
          </p:cNvPr>
          <p:cNvSpPr txBox="1"/>
          <p:nvPr/>
        </p:nvSpPr>
        <p:spPr>
          <a:xfrm>
            <a:off x="1472690" y="2810721"/>
            <a:ext cx="43594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+mn-lt"/>
                <a:cs typeface="+mn-lt"/>
              </a:rPr>
              <a:t>Gestión de Credenciales:</a:t>
            </a:r>
            <a:endParaRPr lang="es-E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🔐 Eliminado autoguardado en navegadores.</a:t>
            </a:r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🔄 Cambiadas todas las credenciales.</a:t>
            </a:r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✅ Activado doble factor de autenticación (2FA).</a:t>
            </a:r>
          </a:p>
          <a:p>
            <a:pPr algn="l"/>
            <a:endParaRPr lang="es-ES"/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4451D6DA-2E62-D754-A8CA-9E1ECD475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974676"/>
            <a:ext cx="3022122" cy="30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7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1602-DE72-6A9B-89A0-44402DCFC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1727" y="-33068"/>
            <a:ext cx="10018713" cy="1752599"/>
          </a:xfrm>
        </p:spPr>
        <p:txBody>
          <a:bodyPr/>
          <a:lstStyle/>
          <a:p>
            <a:r>
              <a:rPr lang="es-ES" i="1" dirty="0"/>
              <a:t>Acciones Correctivas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57BA14-3115-BBC2-AAFD-A922E1758C55}"/>
              </a:ext>
            </a:extLst>
          </p:cNvPr>
          <p:cNvSpPr txBox="1"/>
          <p:nvPr/>
        </p:nvSpPr>
        <p:spPr>
          <a:xfrm>
            <a:off x="1789155" y="1287161"/>
            <a:ext cx="411891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FTP Seguro:</a:t>
            </a:r>
            <a:endParaRPr lang="es-ES"/>
          </a:p>
          <a:p>
            <a:pPr marL="285750" indent="-285750">
              <a:buFont typeface="Arial,Sans-Serif"/>
              <a:buChar char="•"/>
            </a:pPr>
            <a:r>
              <a:rPr lang="es-ES" dirty="0"/>
              <a:t>❌ Deshabilitado el acceso anónimo.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s-ES" dirty="0"/>
              <a:t>✅ Reemplazado por </a:t>
            </a:r>
            <a:r>
              <a:rPr lang="es-ES" b="1" dirty="0"/>
              <a:t>SFTP</a:t>
            </a:r>
            <a:r>
              <a:rPr lang="es-ES" dirty="0"/>
              <a:t>.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s-ES" dirty="0"/>
              <a:t>📂 Se aislaron los usuarios con permisos mínimos (</a:t>
            </a:r>
            <a:r>
              <a:rPr lang="es-ES" dirty="0" err="1"/>
              <a:t>chroot</a:t>
            </a:r>
            <a:r>
              <a:rPr lang="es-ES" dirty="0"/>
              <a:t>).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4BB07D-8D67-F9C4-722B-FDA1104B01A6}"/>
              </a:ext>
            </a:extLst>
          </p:cNvPr>
          <p:cNvSpPr txBox="1"/>
          <p:nvPr/>
        </p:nvSpPr>
        <p:spPr>
          <a:xfrm>
            <a:off x="1796004" y="2921178"/>
            <a:ext cx="377138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Seguridad en WordPress:</a:t>
            </a:r>
            <a:endParaRPr lang="es-ES" dirty="0"/>
          </a:p>
          <a:p>
            <a:pPr marL="285750" indent="-285750">
              <a:buFont typeface="Arial,Sans-Serif"/>
              <a:buChar char="•"/>
            </a:pPr>
            <a:r>
              <a:rPr lang="es-ES" dirty="0"/>
              <a:t>🔧 </a:t>
            </a:r>
            <a:r>
              <a:rPr lang="es-ES" dirty="0" err="1">
                <a:latin typeface="Consolas"/>
              </a:rPr>
              <a:t>wp-config.php</a:t>
            </a:r>
            <a:r>
              <a:rPr lang="es-ES" dirty="0"/>
              <a:t> protegido con permisos </a:t>
            </a:r>
            <a:r>
              <a:rPr lang="es-ES" dirty="0" err="1">
                <a:latin typeface="Consolas"/>
              </a:rPr>
              <a:t>chmod</a:t>
            </a:r>
            <a:r>
              <a:rPr lang="es-ES" dirty="0">
                <a:latin typeface="Consolas"/>
              </a:rPr>
              <a:t> 600</a:t>
            </a:r>
            <a:r>
              <a:rPr lang="es-ES" dirty="0"/>
              <a:t>.</a:t>
            </a:r>
          </a:p>
          <a:p>
            <a:pPr marL="285750" indent="-285750">
              <a:buFont typeface="Arial,Sans-Serif"/>
              <a:buChar char="•"/>
            </a:pPr>
            <a:r>
              <a:rPr lang="es-ES" dirty="0"/>
              <a:t>🧱 Configuración para denegar acceso por Apache.</a:t>
            </a:r>
          </a:p>
          <a:p>
            <a:pPr marL="285750" indent="-285750">
              <a:buFont typeface="Arial,Sans-Serif"/>
              <a:buChar char="•"/>
            </a:pPr>
            <a:r>
              <a:rPr lang="es-ES" dirty="0"/>
              <a:t>📤 Se movió fuera del </a:t>
            </a:r>
            <a:r>
              <a:rPr lang="es-ES" dirty="0" err="1"/>
              <a:t>root</a:t>
            </a:r>
            <a:r>
              <a:rPr lang="es-ES" dirty="0"/>
              <a:t> del sitio.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452887-6805-BDBE-B179-92256D36AADA}"/>
              </a:ext>
            </a:extLst>
          </p:cNvPr>
          <p:cNvSpPr txBox="1"/>
          <p:nvPr/>
        </p:nvSpPr>
        <p:spPr>
          <a:xfrm>
            <a:off x="6532663" y="1286482"/>
            <a:ext cx="397733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Eliminación de Directorios </a:t>
            </a:r>
            <a:r>
              <a:rPr lang="es-ES" b="1" dirty="0" err="1"/>
              <a:t>Listables</a:t>
            </a:r>
            <a:r>
              <a:rPr lang="es-ES" b="1" dirty="0"/>
              <a:t>:</a:t>
            </a:r>
            <a:endParaRPr lang="es-ES"/>
          </a:p>
          <a:p>
            <a:pPr marL="285750" indent="-285750">
              <a:buFont typeface="Arial,Sans-Serif"/>
              <a:buChar char="•"/>
            </a:pPr>
            <a:r>
              <a:rPr lang="es-ES" dirty="0"/>
              <a:t>📁 Deshabilitado listado en </a:t>
            </a:r>
            <a:r>
              <a:rPr lang="es-ES" dirty="0">
                <a:latin typeface="Consolas"/>
              </a:rPr>
              <a:t>/</a:t>
            </a:r>
            <a:r>
              <a:rPr lang="es-ES" dirty="0" err="1">
                <a:latin typeface="Consolas"/>
              </a:rPr>
              <a:t>wp-content</a:t>
            </a:r>
            <a:r>
              <a:rPr lang="es-ES" dirty="0">
                <a:latin typeface="Consolas"/>
              </a:rPr>
              <a:t>/</a:t>
            </a:r>
            <a:r>
              <a:rPr lang="es-ES" dirty="0"/>
              <a:t> y </a:t>
            </a:r>
            <a:r>
              <a:rPr lang="es-ES" dirty="0">
                <a:latin typeface="Consolas"/>
              </a:rPr>
              <a:t>/</a:t>
            </a:r>
            <a:r>
              <a:rPr lang="es-ES" dirty="0" err="1">
                <a:latin typeface="Consolas"/>
              </a:rPr>
              <a:t>uploads</a:t>
            </a:r>
            <a:r>
              <a:rPr lang="es-ES" dirty="0">
                <a:latin typeface="Consolas"/>
              </a:rPr>
              <a:t>/</a:t>
            </a:r>
            <a:r>
              <a:rPr lang="es-ES" dirty="0"/>
              <a:t>.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s-ES" dirty="0"/>
              <a:t>🛡️ Configurado </a:t>
            </a:r>
            <a:r>
              <a:rPr lang="es-ES" dirty="0">
                <a:latin typeface="Consolas"/>
              </a:rPr>
              <a:t>.</a:t>
            </a:r>
            <a:r>
              <a:rPr lang="es-ES" dirty="0" err="1">
                <a:latin typeface="Consolas"/>
              </a:rPr>
              <a:t>htaccess</a:t>
            </a:r>
            <a:r>
              <a:rPr lang="es-ES" dirty="0"/>
              <a:t> y seguridad por plugin.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DE2842-7156-568E-5E23-CB1170C8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594" y="4949406"/>
            <a:ext cx="1905000" cy="1905000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49C5FE0E-4143-158F-36B3-3F7AE140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75" y="2917165"/>
            <a:ext cx="3424688" cy="29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0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7ED49-7260-149D-AC0C-CB3A0B3DA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D026-2861-2F3F-6A90-AA66653D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702" y="1104"/>
            <a:ext cx="10018713" cy="1752599"/>
          </a:xfrm>
        </p:spPr>
        <p:txBody>
          <a:bodyPr/>
          <a:lstStyle/>
          <a:p>
            <a:r>
              <a:rPr lang="es-ES" i="1">
                <a:ea typeface="+mj-lt"/>
                <a:cs typeface="+mj-lt"/>
              </a:rPr>
              <a:t>Resumen del Plan de Recuperación</a:t>
            </a:r>
            <a:endParaRPr lang="es-ES" i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8CD5B-C94D-9606-D452-3B198FBFD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9148" y="5481007"/>
            <a:ext cx="1219099" cy="1219099"/>
          </a:xfr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6CB69A3-D3DE-8E7A-E56C-B7FA6AB8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54" y="1335657"/>
            <a:ext cx="1972575" cy="2101971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8FCB263B-F652-7AE8-042A-E2EE72A81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930" y="1339250"/>
            <a:ext cx="2260122" cy="2245744"/>
          </a:xfrm>
          <a:prstGeom prst="rect">
            <a:avLst/>
          </a:prstGeom>
        </p:spPr>
      </p:pic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E1E9B596-0D12-AA0E-9A05-E52A70B2D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581" y="1580072"/>
            <a:ext cx="1886310" cy="1857555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DBAD647E-D300-20CF-3281-F819BB9D0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581" y="1335657"/>
            <a:ext cx="2360763" cy="224574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AB85447-FDD3-BD98-3B63-714B26D1B0F9}"/>
              </a:ext>
            </a:extLst>
          </p:cNvPr>
          <p:cNvSpPr txBox="1"/>
          <p:nvPr/>
        </p:nvSpPr>
        <p:spPr>
          <a:xfrm>
            <a:off x="1404511" y="3675407"/>
            <a:ext cx="18535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RTO </a:t>
            </a:r>
          </a:p>
          <a:p>
            <a:pPr algn="ctr"/>
            <a:r>
              <a:rPr lang="es-ES" dirty="0"/>
              <a:t>RECOVERY TIME OBJECTIVE</a:t>
            </a:r>
          </a:p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AA8EE4-F65D-0074-74B7-42E13E03D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924" y="4586375"/>
            <a:ext cx="1710905" cy="175403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5856219-3AE7-7E4A-6B3C-82C427AF6881}"/>
              </a:ext>
            </a:extLst>
          </p:cNvPr>
          <p:cNvSpPr txBox="1"/>
          <p:nvPr/>
        </p:nvSpPr>
        <p:spPr>
          <a:xfrm>
            <a:off x="1909516" y="4851096"/>
            <a:ext cx="13912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dirty="0"/>
              <a:t>HORAS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B070F4B-D8D7-113A-7498-BA31FA49FBF7}"/>
              </a:ext>
            </a:extLst>
          </p:cNvPr>
          <p:cNvSpPr txBox="1"/>
          <p:nvPr/>
        </p:nvSpPr>
        <p:spPr>
          <a:xfrm>
            <a:off x="3816023" y="3680603"/>
            <a:ext cx="20079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RPO</a:t>
            </a:r>
          </a:p>
          <a:p>
            <a:pPr algn="ctr"/>
            <a:r>
              <a:rPr lang="es-ES"/>
              <a:t>RECOVERY POINT OBJECTIVE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28A9DF8-3625-D8A4-FD29-8C1475896CE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6500" t="18206" r="26514" b="30030"/>
          <a:stretch>
            <a:fillRect/>
          </a:stretch>
        </p:blipFill>
        <p:spPr>
          <a:xfrm>
            <a:off x="3258776" y="4523176"/>
            <a:ext cx="1399095" cy="155376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DF61029-7181-F01B-CA0C-99BF66082B57}"/>
              </a:ext>
            </a:extLst>
          </p:cNvPr>
          <p:cNvSpPr txBox="1"/>
          <p:nvPr/>
        </p:nvSpPr>
        <p:spPr>
          <a:xfrm>
            <a:off x="4228059" y="4850269"/>
            <a:ext cx="15960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/>
              <a:t> HORA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71B331-2E01-CF61-3816-862000422F01}"/>
              </a:ext>
            </a:extLst>
          </p:cNvPr>
          <p:cNvSpPr txBox="1"/>
          <p:nvPr/>
        </p:nvSpPr>
        <p:spPr>
          <a:xfrm>
            <a:off x="6511535" y="3812330"/>
            <a:ext cx="19693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MTTR </a:t>
            </a:r>
          </a:p>
          <a:p>
            <a:pPr algn="ctr"/>
            <a:r>
              <a:rPr lang="es-ES" dirty="0"/>
              <a:t>MEAN TIME TO REPAIR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AE66067-583A-F830-0DBF-34B889162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8094" y="4845170"/>
            <a:ext cx="1394604" cy="123645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B5DCE31-27CE-604E-242C-AE1C2BEE9D28}"/>
              </a:ext>
            </a:extLst>
          </p:cNvPr>
          <p:cNvSpPr txBox="1"/>
          <p:nvPr/>
        </p:nvSpPr>
        <p:spPr>
          <a:xfrm>
            <a:off x="6928768" y="4864793"/>
            <a:ext cx="14429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/>
              <a:t>HORAS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82C929D-B151-151C-DFCE-BAE65EC48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3110" y="4527430"/>
            <a:ext cx="304801" cy="46295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FA07700-EB38-41C6-659B-3AEAE3208D1B}"/>
              </a:ext>
            </a:extLst>
          </p:cNvPr>
          <p:cNvSpPr txBox="1"/>
          <p:nvPr/>
        </p:nvSpPr>
        <p:spPr>
          <a:xfrm>
            <a:off x="9220063" y="3835063"/>
            <a:ext cx="21366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MTFB</a:t>
            </a:r>
            <a:endParaRPr lang="es-ES">
              <a:ea typeface="+mn-lt"/>
              <a:cs typeface="+mn-lt"/>
            </a:endParaRPr>
          </a:p>
          <a:p>
            <a:pPr algn="ctr"/>
            <a:r>
              <a:rPr lang="es-ES" dirty="0">
                <a:ea typeface="+mn-lt"/>
                <a:cs typeface="+mn-lt"/>
              </a:rPr>
              <a:t> Mean Time Between </a:t>
            </a:r>
            <a:r>
              <a:rPr lang="es-ES" dirty="0" err="1">
                <a:ea typeface="+mn-lt"/>
                <a:cs typeface="+mn-lt"/>
              </a:rPr>
              <a:t>Failures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1BE9B4A-C250-7E2E-C69D-DD1FBB1BF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1037" y="4845168"/>
            <a:ext cx="1408981" cy="123645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F255F00-93C7-6BD6-59D9-F9BC3D86C3DD}"/>
              </a:ext>
            </a:extLst>
          </p:cNvPr>
          <p:cNvSpPr txBox="1"/>
          <p:nvPr/>
        </p:nvSpPr>
        <p:spPr>
          <a:xfrm>
            <a:off x="9571289" y="4870135"/>
            <a:ext cx="18556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 dirty="0"/>
              <a:t>SEMANAS</a:t>
            </a:r>
          </a:p>
        </p:txBody>
      </p:sp>
    </p:spTree>
    <p:extLst>
      <p:ext uri="{BB962C8B-B14F-4D97-AF65-F5344CB8AC3E}">
        <p14:creationId xmlns:p14="http://schemas.microsoft.com/office/powerpoint/2010/main" val="12301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1" grpId="0"/>
      <p:bldP spid="14" grpId="0"/>
      <p:bldP spid="16" grpId="0"/>
      <p:bldP spid="18" grpId="0"/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D37E-E164-B2B2-5874-4ACF8713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1727" y="-4313"/>
            <a:ext cx="10018713" cy="1752599"/>
          </a:xfrm>
        </p:spPr>
        <p:txBody>
          <a:bodyPr/>
          <a:lstStyle/>
          <a:p>
            <a:r>
              <a:rPr lang="es-ES" i="1" dirty="0"/>
              <a:t>PROXIMOS PASOS..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078BED60-B948-78F8-B4C8-88BBB7AC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84" y="1754038"/>
            <a:ext cx="1897813" cy="18978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763E60-C8A4-8758-B53F-62698834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45" y="2126591"/>
            <a:ext cx="4290564" cy="1138329"/>
          </a:xfrm>
          <a:prstGeom prst="rect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7E564E02-714E-1009-504B-BA75D52A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121" y="1620328"/>
            <a:ext cx="1949571" cy="2035835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38F945A8-0F97-57A1-C575-6D7AB9A10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659" y="1753318"/>
            <a:ext cx="2044461" cy="19006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50B8BD-F6E4-5D22-5670-B9BCC7F9A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9462" y="5768915"/>
            <a:ext cx="1186133" cy="118613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2ACB43A-5D72-3D83-8996-96A6E6FA948C}"/>
              </a:ext>
            </a:extLst>
          </p:cNvPr>
          <p:cNvSpPr txBox="1"/>
          <p:nvPr/>
        </p:nvSpPr>
        <p:spPr>
          <a:xfrm>
            <a:off x="794247" y="3925981"/>
            <a:ext cx="299003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i="1" dirty="0">
                <a:ea typeface="+mn-lt"/>
                <a:cs typeface="+mn-lt"/>
              </a:rPr>
              <a:t>Auditorías trimestrales de seguridad.</a:t>
            </a:r>
            <a:endParaRPr lang="es-ES" sz="2800" i="1" dirty="0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algn="l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0D5DF0-DC79-D2C9-82E6-7025380DC492}"/>
              </a:ext>
            </a:extLst>
          </p:cNvPr>
          <p:cNvSpPr txBox="1"/>
          <p:nvPr/>
        </p:nvSpPr>
        <p:spPr>
          <a:xfrm>
            <a:off x="3612564" y="3952811"/>
            <a:ext cx="29648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i="1" dirty="0">
                <a:ea typeface="+mn-lt"/>
                <a:cs typeface="+mn-lt"/>
              </a:rPr>
              <a:t>Automatización de alertas con </a:t>
            </a:r>
            <a:r>
              <a:rPr lang="es-ES" sz="2800" i="1" err="1">
                <a:ea typeface="+mn-lt"/>
                <a:cs typeface="+mn-lt"/>
              </a:rPr>
              <a:t>Wazuh</a:t>
            </a:r>
            <a:endParaRPr lang="es-ES" sz="2800" i="1" err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54155C-A2D1-9B6C-BCD7-508AA005CFB0}"/>
              </a:ext>
            </a:extLst>
          </p:cNvPr>
          <p:cNvSpPr txBox="1"/>
          <p:nvPr/>
        </p:nvSpPr>
        <p:spPr>
          <a:xfrm>
            <a:off x="7029718" y="3957569"/>
            <a:ext cx="253552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i="1" dirty="0">
                <a:ea typeface="+mn-lt"/>
                <a:cs typeface="+mn-lt"/>
              </a:rPr>
              <a:t>Capacitación interna en ciberseguridad.</a:t>
            </a:r>
            <a:endParaRPr lang="es-ES" sz="2800" i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FD6E20-60A6-E029-C30C-58567449BB9D}"/>
              </a:ext>
            </a:extLst>
          </p:cNvPr>
          <p:cNvSpPr txBox="1"/>
          <p:nvPr/>
        </p:nvSpPr>
        <p:spPr>
          <a:xfrm>
            <a:off x="9684973" y="3930689"/>
            <a:ext cx="215609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i="1" dirty="0">
                <a:ea typeface="+mn-lt"/>
                <a:cs typeface="+mn-lt"/>
              </a:rPr>
              <a:t>Integración de entorno de pruebas (</a:t>
            </a:r>
            <a:r>
              <a:rPr lang="es-ES" sz="2800" i="1" err="1">
                <a:ea typeface="+mn-lt"/>
                <a:cs typeface="+mn-lt"/>
              </a:rPr>
              <a:t>staging</a:t>
            </a:r>
            <a:r>
              <a:rPr lang="es-ES" sz="2800" i="1" dirty="0">
                <a:ea typeface="+mn-lt"/>
                <a:cs typeface="+mn-lt"/>
              </a:rPr>
              <a:t>).</a:t>
            </a:r>
            <a:endParaRPr lang="es-ES" sz="2800" i="1"/>
          </a:p>
        </p:txBody>
      </p:sp>
    </p:spTree>
    <p:extLst>
      <p:ext uri="{BB962C8B-B14F-4D97-AF65-F5344CB8AC3E}">
        <p14:creationId xmlns:p14="http://schemas.microsoft.com/office/powerpoint/2010/main" val="16451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Parallax</vt:lpstr>
      <vt:lpstr>Informe Ejecutivo de Incidente de Seguridad </vt:lpstr>
      <vt:lpstr>Presentado por:</vt:lpstr>
      <vt:lpstr>Propuesta de Topología de Red</vt:lpstr>
      <vt:lpstr>INCIDENTE</vt:lpstr>
      <vt:lpstr>Resumen de Pentesting</vt:lpstr>
      <vt:lpstr>Acciones Correctivas</vt:lpstr>
      <vt:lpstr>Acciones Correctivas</vt:lpstr>
      <vt:lpstr>Resumen del Plan de Recuperación</vt:lpstr>
      <vt:lpstr>PROXIMOS PASOS..</vt:lpstr>
      <vt:lpstr>Herramientas y entorno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485</cp:revision>
  <dcterms:created xsi:type="dcterms:W3CDTF">2025-05-30T12:03:49Z</dcterms:created>
  <dcterms:modified xsi:type="dcterms:W3CDTF">2025-05-30T19:31:05Z</dcterms:modified>
</cp:coreProperties>
</file>